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13"/>
  </p:notesMasterIdLst>
  <p:sldIdLst>
    <p:sldId id="256" r:id="rId6"/>
    <p:sldId id="257" r:id="rId7"/>
    <p:sldId id="258" r:id="rId8"/>
    <p:sldId id="261" r:id="rId9"/>
    <p:sldId id="259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7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B3EDE-1923-4469-BDEB-1702A447C47B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42322-A628-4E61-B213-F30C920CA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1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7E6DF1-4221-045B-DDFD-A0EAB7657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55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1" y="1692274"/>
            <a:ext cx="5376862" cy="1342259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3311999"/>
            <a:ext cx="5376862" cy="921933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93A8A7-5CEE-40E0-964B-B7F64F245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49" y="4417200"/>
            <a:ext cx="5376861" cy="754062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7C057-38C0-6AAC-2F2D-5C0B23928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6120000"/>
            <a:ext cx="2310389" cy="554737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628AFB53-8FE5-F68F-7ADF-1C729719078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auto">
          <a:xfrm>
            <a:off x="7465200" y="0"/>
            <a:ext cx="4726800" cy="6858000"/>
          </a:xfrm>
          <a:custGeom>
            <a:avLst/>
            <a:gdLst>
              <a:gd name="T0" fmla="*/ 1001 w 11328"/>
              <a:gd name="T1" fmla="*/ 0 h 16432"/>
              <a:gd name="T2" fmla="*/ 0 w 11328"/>
              <a:gd name="T3" fmla="*/ 5258 h 16432"/>
              <a:gd name="T4" fmla="*/ 5627 w 11328"/>
              <a:gd name="T5" fmla="*/ 16140 h 16432"/>
              <a:gd name="T6" fmla="*/ 6144 w 11328"/>
              <a:gd name="T7" fmla="*/ 16430 h 16432"/>
              <a:gd name="T8" fmla="*/ 6147 w 11328"/>
              <a:gd name="T9" fmla="*/ 16432 h 16432"/>
              <a:gd name="T10" fmla="*/ 11328 w 11328"/>
              <a:gd name="T11" fmla="*/ 16432 h 16432"/>
              <a:gd name="T12" fmla="*/ 11328 w 11328"/>
              <a:gd name="T13" fmla="*/ 0 h 16432"/>
              <a:gd name="T14" fmla="*/ 1001 w 11328"/>
              <a:gd name="T15" fmla="*/ 0 h 16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28" h="16432">
                <a:moveTo>
                  <a:pt x="1001" y="0"/>
                </a:moveTo>
                <a:cubicBezTo>
                  <a:pt x="359" y="1592"/>
                  <a:pt x="0" y="3375"/>
                  <a:pt x="0" y="5258"/>
                </a:cubicBezTo>
                <a:cubicBezTo>
                  <a:pt x="0" y="10011"/>
                  <a:pt x="2289" y="14127"/>
                  <a:pt x="5627" y="16140"/>
                </a:cubicBezTo>
                <a:cubicBezTo>
                  <a:pt x="5797" y="16242"/>
                  <a:pt x="5969" y="16339"/>
                  <a:pt x="6144" y="16430"/>
                </a:cubicBezTo>
                <a:cubicBezTo>
                  <a:pt x="6145" y="16431"/>
                  <a:pt x="6146" y="16431"/>
                  <a:pt x="6147" y="16432"/>
                </a:cubicBezTo>
                <a:cubicBezTo>
                  <a:pt x="11328" y="16432"/>
                  <a:pt x="11328" y="16432"/>
                  <a:pt x="11328" y="16432"/>
                </a:cubicBezTo>
                <a:cubicBezTo>
                  <a:pt x="11328" y="0"/>
                  <a:pt x="11328" y="0"/>
                  <a:pt x="11328" y="0"/>
                </a:cubicBezTo>
                <a:lnTo>
                  <a:pt x="10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540000" tIns="540000" rIns="540000" bIns="54000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DE6753-D732-C260-A1C3-97CFC8C87EEB}"/>
              </a:ext>
            </a:extLst>
          </p:cNvPr>
          <p:cNvCxnSpPr/>
          <p:nvPr userDrawn="1"/>
        </p:nvCxnSpPr>
        <p:spPr>
          <a:xfrm>
            <a:off x="539749" y="3103200"/>
            <a:ext cx="468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43A9-3564-4F63-BA2E-A2781422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64006-E8BA-4F06-ACE6-66E06A37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A21EA-9EE4-407F-B4A8-9A9A4CA9C618}" type="datetime1">
              <a:rPr lang="en-GB" smtClean="0"/>
              <a:t>14/05/2024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2CCF8-6C26-4BD8-9654-40EBD91B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5A25-FB0A-4A6B-8F89-E5F5508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594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D0E49-6959-4E7A-882B-2EE5DF99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8C08-69A9-4B3F-A8D5-6D64FB605F33}" type="datetime1">
              <a:rPr lang="en-GB" smtClean="0"/>
              <a:t>14/05/2024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CA0F2-4678-4BCA-B096-24D698DE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B8CE6-7B94-4BDF-8738-4A9B63A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19309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326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417E-3B96-499C-AC3A-CDF07AEF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555-CEFA-4D21-902E-3F719B31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FCC9-BF00-41DA-9F14-DEDC6C9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718E-BB1D-43E8-922D-2B9636AA9D86}" type="datetime1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D4B9-FC69-49A8-A7F9-CDB9AF0F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5C3D-650F-4C33-896D-A3B63B6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853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0A54-5B28-4308-9F4C-A89070E9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4759200" cy="10541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CCA4-3CB8-459B-8F0C-82B1623A9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1692275"/>
            <a:ext cx="4759200" cy="41132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DC9AC-5058-43F9-9D95-42D4C6DC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3850" y="538163"/>
            <a:ext cx="6008400" cy="52673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35D99-1BB5-44B7-B185-2BBEDCFC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1990-65A0-407F-9512-E7030F9BF55F}" type="datetime1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054B9-7099-4E51-9979-C9C71BE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ACF2-B8F2-4F90-A83E-A2976994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1525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7E6DF1-4221-045B-DDFD-A0EAB7657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555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1" y="1692274"/>
            <a:ext cx="5376862" cy="1342259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3311999"/>
            <a:ext cx="5376862" cy="921933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7C057-38C0-6AAC-2F2D-5C0B23928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6120000"/>
            <a:ext cx="2310389" cy="554737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628AFB53-8FE5-F68F-7ADF-1C729719078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auto">
          <a:xfrm>
            <a:off x="7465200" y="0"/>
            <a:ext cx="4726800" cy="6858000"/>
          </a:xfrm>
          <a:custGeom>
            <a:avLst/>
            <a:gdLst>
              <a:gd name="T0" fmla="*/ 1001 w 11328"/>
              <a:gd name="T1" fmla="*/ 0 h 16432"/>
              <a:gd name="T2" fmla="*/ 0 w 11328"/>
              <a:gd name="T3" fmla="*/ 5258 h 16432"/>
              <a:gd name="T4" fmla="*/ 5627 w 11328"/>
              <a:gd name="T5" fmla="*/ 16140 h 16432"/>
              <a:gd name="T6" fmla="*/ 6144 w 11328"/>
              <a:gd name="T7" fmla="*/ 16430 h 16432"/>
              <a:gd name="T8" fmla="*/ 6147 w 11328"/>
              <a:gd name="T9" fmla="*/ 16432 h 16432"/>
              <a:gd name="T10" fmla="*/ 11328 w 11328"/>
              <a:gd name="T11" fmla="*/ 16432 h 16432"/>
              <a:gd name="T12" fmla="*/ 11328 w 11328"/>
              <a:gd name="T13" fmla="*/ 0 h 16432"/>
              <a:gd name="T14" fmla="*/ 1001 w 11328"/>
              <a:gd name="T15" fmla="*/ 0 h 16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28" h="16432">
                <a:moveTo>
                  <a:pt x="1001" y="0"/>
                </a:moveTo>
                <a:cubicBezTo>
                  <a:pt x="359" y="1592"/>
                  <a:pt x="0" y="3375"/>
                  <a:pt x="0" y="5258"/>
                </a:cubicBezTo>
                <a:cubicBezTo>
                  <a:pt x="0" y="10011"/>
                  <a:pt x="2289" y="14127"/>
                  <a:pt x="5627" y="16140"/>
                </a:cubicBezTo>
                <a:cubicBezTo>
                  <a:pt x="5797" y="16242"/>
                  <a:pt x="5969" y="16339"/>
                  <a:pt x="6144" y="16430"/>
                </a:cubicBezTo>
                <a:cubicBezTo>
                  <a:pt x="6145" y="16431"/>
                  <a:pt x="6146" y="16431"/>
                  <a:pt x="6147" y="16432"/>
                </a:cubicBezTo>
                <a:cubicBezTo>
                  <a:pt x="11328" y="16432"/>
                  <a:pt x="11328" y="16432"/>
                  <a:pt x="11328" y="16432"/>
                </a:cubicBezTo>
                <a:cubicBezTo>
                  <a:pt x="11328" y="0"/>
                  <a:pt x="11328" y="0"/>
                  <a:pt x="11328" y="0"/>
                </a:cubicBezTo>
                <a:lnTo>
                  <a:pt x="10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540000" tIns="540000" rIns="540000" bIns="54000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DE6753-D732-C260-A1C3-97CFC8C87EEB}"/>
              </a:ext>
            </a:extLst>
          </p:cNvPr>
          <p:cNvCxnSpPr/>
          <p:nvPr userDrawn="1"/>
        </p:nvCxnSpPr>
        <p:spPr>
          <a:xfrm>
            <a:off x="539749" y="3103200"/>
            <a:ext cx="468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1788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555-CEFA-4D21-902E-3F719B31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692275"/>
            <a:ext cx="6631200" cy="41132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FCC9-BF00-41DA-9F14-DEDC6C9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058-9706-4511-B585-1F96AA8B1AD9}" type="datetime1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D4B9-FC69-49A8-A7F9-CDB9AF0F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5C3D-650F-4C33-896D-A3B63B63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2F3841-7A23-5A8B-C592-7B6858A863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62000" y="538162"/>
            <a:ext cx="4230000" cy="526732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A11F865-DA47-685B-8DCC-929BA9E3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6631200" cy="10541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56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1428-AE08-5F3A-1C65-23419DE9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11112500" cy="54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74E066-6D59-778D-EB2A-1346CDED16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78000"/>
            <a:ext cx="12192000" cy="558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12483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3ADE-C236-5E4F-4BD5-6CBB2C83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11112500" cy="54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D1414-64DE-0CCC-7531-85F1CF2C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6C9A-0896-4302-A9B0-6BAB155C1902}" type="datetime1">
              <a:rPr lang="en-GB" smtClean="0"/>
              <a:t>14/05/2024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448E-BF0C-9889-C921-89423B9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26DF-E13C-7D1F-0DA4-9C027E24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7F8B2D-513D-7353-C5CB-91EF0F72F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" y="1278000"/>
            <a:ext cx="5446800" cy="45274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02D729-1939-E4DA-62B3-682CB5E484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5452" y="1278000"/>
            <a:ext cx="5446800" cy="45274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3927497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3ADE-C236-5E4F-4BD5-6CBB2C83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11112500" cy="54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D1414-64DE-0CCC-7531-85F1CF2C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C67BC-448F-4829-8B20-2EEF7BC6C85C}" type="datetime1">
              <a:rPr lang="en-GB" smtClean="0"/>
              <a:t>14/05/2024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448E-BF0C-9889-C921-89423B90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E26DF-E13C-7D1F-0DA4-9C027E24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7F8B2D-513D-7353-C5CB-91EF0F72F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" y="1278000"/>
            <a:ext cx="3268800" cy="21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D02D729-1939-E4DA-62B3-682CB5E484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50" y="3645488"/>
            <a:ext cx="3268800" cy="21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1E6C73D-D04F-1987-52A0-ED074C7D03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26000" y="1278000"/>
            <a:ext cx="4140000" cy="45274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EB651C3-E263-50CB-4A28-48517AEFE7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5500" y="1268937"/>
            <a:ext cx="3268800" cy="21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349E613-87E4-436A-26AA-0ABA510773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85500" y="3636425"/>
            <a:ext cx="3268800" cy="21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318326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7E6DF1-4221-045B-DDFD-A0EAB7657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555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7C05-E3DC-4E41-A62D-F58402920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1" y="1692275"/>
            <a:ext cx="5376862" cy="474576"/>
          </a:xfrm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523E2-91B6-4A9A-B96E-261DE86F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2556000"/>
            <a:ext cx="5376862" cy="1816495"/>
          </a:xfrm>
        </p:spPr>
        <p:txBody>
          <a:bodyPr/>
          <a:lstStyle>
            <a:lvl1pPr marL="0" indent="0" algn="l">
              <a:spcAft>
                <a:spcPts val="567"/>
              </a:spcAft>
              <a:buNone/>
              <a:defRPr sz="2200">
                <a:solidFill>
                  <a:schemeClr val="bg1"/>
                </a:solidFill>
              </a:defRPr>
            </a:lvl1pPr>
            <a:lvl2pPr marL="0" indent="0" algn="l">
              <a:spcAft>
                <a:spcPts val="567"/>
              </a:spcAft>
              <a:buNone/>
              <a:defRPr sz="260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7C057-38C0-6AAC-2F2D-5C0B23928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6120000"/>
            <a:ext cx="2310389" cy="554737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628AFB53-8FE5-F68F-7ADF-1C729719078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auto">
          <a:xfrm>
            <a:off x="7465200" y="0"/>
            <a:ext cx="4726800" cy="6858000"/>
          </a:xfrm>
          <a:custGeom>
            <a:avLst/>
            <a:gdLst>
              <a:gd name="T0" fmla="*/ 1001 w 11328"/>
              <a:gd name="T1" fmla="*/ 0 h 16432"/>
              <a:gd name="T2" fmla="*/ 0 w 11328"/>
              <a:gd name="T3" fmla="*/ 5258 h 16432"/>
              <a:gd name="T4" fmla="*/ 5627 w 11328"/>
              <a:gd name="T5" fmla="*/ 16140 h 16432"/>
              <a:gd name="T6" fmla="*/ 6144 w 11328"/>
              <a:gd name="T7" fmla="*/ 16430 h 16432"/>
              <a:gd name="T8" fmla="*/ 6147 w 11328"/>
              <a:gd name="T9" fmla="*/ 16432 h 16432"/>
              <a:gd name="T10" fmla="*/ 11328 w 11328"/>
              <a:gd name="T11" fmla="*/ 16432 h 16432"/>
              <a:gd name="T12" fmla="*/ 11328 w 11328"/>
              <a:gd name="T13" fmla="*/ 0 h 16432"/>
              <a:gd name="T14" fmla="*/ 1001 w 11328"/>
              <a:gd name="T15" fmla="*/ 0 h 16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28" h="16432">
                <a:moveTo>
                  <a:pt x="1001" y="0"/>
                </a:moveTo>
                <a:cubicBezTo>
                  <a:pt x="359" y="1592"/>
                  <a:pt x="0" y="3375"/>
                  <a:pt x="0" y="5258"/>
                </a:cubicBezTo>
                <a:cubicBezTo>
                  <a:pt x="0" y="10011"/>
                  <a:pt x="2289" y="14127"/>
                  <a:pt x="5627" y="16140"/>
                </a:cubicBezTo>
                <a:cubicBezTo>
                  <a:pt x="5797" y="16242"/>
                  <a:pt x="5969" y="16339"/>
                  <a:pt x="6144" y="16430"/>
                </a:cubicBezTo>
                <a:cubicBezTo>
                  <a:pt x="6145" y="16431"/>
                  <a:pt x="6146" y="16431"/>
                  <a:pt x="6147" y="16432"/>
                </a:cubicBezTo>
                <a:cubicBezTo>
                  <a:pt x="11328" y="16432"/>
                  <a:pt x="11328" y="16432"/>
                  <a:pt x="11328" y="16432"/>
                </a:cubicBezTo>
                <a:cubicBezTo>
                  <a:pt x="11328" y="0"/>
                  <a:pt x="11328" y="0"/>
                  <a:pt x="11328" y="0"/>
                </a:cubicBezTo>
                <a:lnTo>
                  <a:pt x="10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540000" tIns="540000" rIns="540000" bIns="54000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r>
              <a:rPr lang="en-GB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DE6753-D732-C260-A1C3-97CFC8C87EEB}"/>
              </a:ext>
            </a:extLst>
          </p:cNvPr>
          <p:cNvCxnSpPr/>
          <p:nvPr userDrawn="1"/>
        </p:nvCxnSpPr>
        <p:spPr>
          <a:xfrm>
            <a:off x="539749" y="2269419"/>
            <a:ext cx="468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3463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D5398-7070-473B-A412-A9AEA384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8164"/>
            <a:ext cx="8856000" cy="105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719C-7D6E-4EC3-9B77-5FE8197F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692275"/>
            <a:ext cx="8856000" cy="41132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4EEA-1D06-4A33-84C5-C0AB42385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32188" y="6397201"/>
            <a:ext cx="2384425" cy="247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500" b="1">
                <a:solidFill>
                  <a:schemeClr val="accent1"/>
                </a:solidFill>
              </a:defRPr>
            </a:lvl1pPr>
          </a:lstStyle>
          <a:p>
            <a:fld id="{EDF05BD4-81BA-46C5-AB71-C45D6BD60E01}" type="datetime1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207B-B60F-4C7F-AA4F-411C5E312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3993" y="6397201"/>
            <a:ext cx="3788007" cy="247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15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ceh.ac.uk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8286-AFC3-45C1-9396-A22798BC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612" y="6397201"/>
            <a:ext cx="257637" cy="247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90000"/>
              </a:lnSpc>
              <a:spcBef>
                <a:spcPts val="0"/>
              </a:spcBef>
              <a:defRPr sz="1500" b="1">
                <a:solidFill>
                  <a:schemeClr val="accent1"/>
                </a:solidFill>
              </a:defRPr>
            </a:lvl1pPr>
          </a:lstStyle>
          <a:p>
            <a:fld id="{5B4A74C5-79B0-4340-9A8D-1CCBE3E8C644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4463CD-3B4C-7796-C02A-2550F2242FD9}"/>
              </a:ext>
            </a:extLst>
          </p:cNvPr>
          <p:cNvCxnSpPr>
            <a:cxnSpLocks/>
          </p:cNvCxnSpPr>
          <p:nvPr userDrawn="1"/>
        </p:nvCxnSpPr>
        <p:spPr>
          <a:xfrm>
            <a:off x="11347200" y="6339600"/>
            <a:ext cx="0" cy="51840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3B4428-2ACB-9174-8F6F-D48A0C166FC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6120000"/>
            <a:ext cx="2318400" cy="53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54" r:id="rId10"/>
    <p:sldLayoutId id="2147483655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2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3pPr>
      <a:lvl4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50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7340" userDrawn="1">
          <p15:clr>
            <a:srgbClr val="F26B43"/>
          </p15:clr>
        </p15:guide>
        <p15:guide id="5" orient="horz" pos="339" userDrawn="1">
          <p15:clr>
            <a:srgbClr val="F26B43"/>
          </p15:clr>
        </p15:guide>
        <p15:guide id="6" orient="horz" pos="3657" userDrawn="1">
          <p15:clr>
            <a:srgbClr val="F26B43"/>
          </p15:clr>
        </p15:guide>
        <p15:guide id="7" orient="horz" pos="10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68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2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6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50"/>
        </a:spcAft>
        <a:buFont typeface="Arial" panose="020B0604020202020204" pitchFamily="34" charset="0"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3pPr>
      <a:lvl4pPr marL="252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504000" indent="-2520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40">
          <p15:clr>
            <a:srgbClr val="F26B43"/>
          </p15:clr>
        </p15:guide>
        <p15:guide id="4" pos="7340">
          <p15:clr>
            <a:srgbClr val="F26B43"/>
          </p15:clr>
        </p15:guide>
        <p15:guide id="5" orient="horz" pos="339">
          <p15:clr>
            <a:srgbClr val="F26B43"/>
          </p15:clr>
        </p15:guide>
        <p15:guide id="6" orient="horz" pos="3657">
          <p15:clr>
            <a:srgbClr val="F26B43"/>
          </p15:clr>
        </p15:guide>
        <p15:guide id="7" orient="horz" pos="10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93CF-3F6B-0865-3DBD-2FA6A61B5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MAMBO</a:t>
            </a:r>
            <a:br>
              <a:rPr lang="en-GB" dirty="0"/>
            </a:br>
            <a:r>
              <a:rPr lang="en-GB" dirty="0"/>
              <a:t>Shrub identification</a:t>
            </a:r>
            <a:br>
              <a:rPr lang="en-GB" dirty="0"/>
            </a:br>
            <a:r>
              <a:rPr lang="en-GB" dirty="0"/>
              <a:t>Biomass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026A-C445-6DB0-0D83-CD0278745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Show and tell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A757-7462-6111-982B-A064E5A78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15/05/2024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FD9E97-ECDF-147D-D1B6-2037CDCD37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230001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C5643E-7521-4A50-A3AF-802F52D3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1EEED2-01C3-94A0-CAE0-D6B9C05847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Segmentation of individual clumps of shrubs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Estimating shrub biomass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Identifying shrub species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D1107-0457-B719-B21A-D749A1BC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D3EBA-582E-CCF1-A87A-93A74BB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2</a:t>
            </a:fld>
            <a:endParaRPr lang="en-GB"/>
          </a:p>
        </p:txBody>
      </p:sp>
      <p:sp>
        <p:nvSpPr>
          <p:cNvPr id="6" name="AutoShape 2" descr="A professional and technical digital artwork for a project on drone technology and shrub identification using deep learning. In the foreground, realistic and accurately depicted shrubs in a natural setting demonstrate the focus on precise identification. The midground features a detailed drone in flight, highlighting its technical components and sensors. The background includes clear digital screens or interfaces showing data and algorithms related to deep learning, emphasizing a technical perspective. The color palette is neutral with less saturation, maintaining a professional and technical look.">
            <a:extLst>
              <a:ext uri="{FF2B5EF4-FFF2-40B4-BE49-F238E27FC236}">
                <a16:creationId xmlns:a16="http://schemas.microsoft.com/office/drawing/2014/main" id="{34C7BA7F-9D18-D536-A66F-892979E45F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994760-CFAC-D877-6D6D-AB1A25F6E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4244" y="538163"/>
            <a:ext cx="5267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42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C5643E-7521-4A50-A3AF-802F52D3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1EEED2-01C3-94A0-CAE0-D6B9C05847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Segmentation of individual clumps of shrubs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Estimating shrub biomass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Identifying shrub species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D1107-0457-B719-B21A-D749A1BC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D3EBA-582E-CCF1-A87A-93A74BB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3</a:t>
            </a:fld>
            <a:endParaRPr lang="en-GB"/>
          </a:p>
        </p:txBody>
      </p:sp>
      <p:sp>
        <p:nvSpPr>
          <p:cNvPr id="6" name="AutoShape 2" descr="A professional and technical digital artwork for a project on drone technology and shrub identification using deep learning. In the foreground, realistic and accurately depicted shrubs in a natural setting demonstrate the focus on precise identification. The midground features a detailed drone in flight, highlighting its technical components and sensors. The background includes clear digital screens or interfaces showing data and algorithms related to deep learning, emphasizing a technical perspective. The color palette is neutral with less saturation, maintaining a professional and technical look.">
            <a:extLst>
              <a:ext uri="{FF2B5EF4-FFF2-40B4-BE49-F238E27FC236}">
                <a16:creationId xmlns:a16="http://schemas.microsoft.com/office/drawing/2014/main" id="{34C7BA7F-9D18-D536-A66F-892979E45F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3994760-CFAC-D877-6D6D-AB1A25F6E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4244" y="538163"/>
            <a:ext cx="5267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243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C5643E-7521-4A50-A3AF-802F52D3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of study</a:t>
            </a:r>
            <a:br>
              <a:rPr lang="en-GB" dirty="0"/>
            </a:br>
            <a:r>
              <a:rPr lang="en-GB" dirty="0"/>
              <a:t>Strawberry Hills Farm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1EEED2-01C3-94A0-CAE0-D6B9C05847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Reforesting since 1990s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D1107-0457-B719-B21A-D749A1BC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ceh.ac.uk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D3EBA-582E-CCF1-A87A-93A74BB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4</a:t>
            </a:fld>
            <a:endParaRPr lang="en-GB"/>
          </a:p>
        </p:txBody>
      </p:sp>
      <p:sp>
        <p:nvSpPr>
          <p:cNvPr id="6" name="AutoShape 2" descr="A professional and technical digital artwork for a project on drone technology and shrub identification using deep learning. In the foreground, realistic and accurately depicted shrubs in a natural setting demonstrate the focus on precise identification. The midground features a detailed drone in flight, highlighting its technical components and sensors. The background includes clear digital screens or interfaces showing data and algorithms related to deep learning, emphasizing a technical perspective. The color palette is neutral with less saturation, maintaining a professional and technical look.">
            <a:extLst>
              <a:ext uri="{FF2B5EF4-FFF2-40B4-BE49-F238E27FC236}">
                <a16:creationId xmlns:a16="http://schemas.microsoft.com/office/drawing/2014/main" id="{34C7BA7F-9D18-D536-A66F-892979E45F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AF336D-B382-EFBE-286E-2D8AF7FC38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3563" y="946191"/>
            <a:ext cx="6008687" cy="4451269"/>
          </a:xfrm>
        </p:spPr>
      </p:pic>
    </p:spTree>
    <p:extLst>
      <p:ext uri="{BB962C8B-B14F-4D97-AF65-F5344CB8AC3E}">
        <p14:creationId xmlns:p14="http://schemas.microsoft.com/office/powerpoint/2010/main" val="11504137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735CEB-484E-EDC9-B216-D11BD5B6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B614A8-FEF9-65D7-CFF0-A8D8FC45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Field surveys</a:t>
            </a:r>
          </a:p>
          <a:p>
            <a:r>
              <a:rPr lang="en-GB" dirty="0"/>
              <a:t>	Individual shrubs (no clumps), species, height, diameter</a:t>
            </a:r>
          </a:p>
          <a:p>
            <a:r>
              <a:rPr lang="en-GB" dirty="0"/>
              <a:t>	Biomass</a:t>
            </a:r>
          </a:p>
          <a:p>
            <a:r>
              <a:rPr lang="en-GB" dirty="0" err="1"/>
              <a:t>SfM</a:t>
            </a:r>
            <a:endParaRPr lang="en-GB" dirty="0"/>
          </a:p>
          <a:p>
            <a:r>
              <a:rPr lang="en-GB" dirty="0"/>
              <a:t>	RGB, DSM</a:t>
            </a:r>
          </a:p>
          <a:p>
            <a:r>
              <a:rPr lang="en-GB" dirty="0"/>
              <a:t>LiDAR</a:t>
            </a:r>
          </a:p>
          <a:p>
            <a:r>
              <a:rPr lang="en-GB" dirty="0"/>
              <a:t>	RGB-NIR, DSM-DTM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07842-FE5F-8824-49D0-348DAA0A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77138-1CB7-3DD9-A4A1-56C0C6A5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7255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735CEB-484E-EDC9-B216-D11BD5B6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B614A8-FEF9-65D7-CFF0-A8D8FC45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Field surveys</a:t>
            </a:r>
          </a:p>
          <a:p>
            <a:r>
              <a:rPr lang="en-GB" dirty="0"/>
              <a:t>	Individual shrubs (no clumps), species, height, diameter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Biomass</a:t>
            </a:r>
          </a:p>
          <a:p>
            <a:r>
              <a:rPr lang="en-GB" dirty="0" err="1"/>
              <a:t>SfM</a:t>
            </a:r>
            <a:endParaRPr lang="en-GB" dirty="0"/>
          </a:p>
          <a:p>
            <a:r>
              <a:rPr lang="en-GB" dirty="0"/>
              <a:t>	RGB, DSM</a:t>
            </a:r>
          </a:p>
          <a:p>
            <a:r>
              <a:rPr lang="en-GB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LiDAR</a:t>
            </a:r>
          </a:p>
          <a:p>
            <a:r>
              <a:rPr lang="en-GB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	RGB-NIR, DSM-DTM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07842-FE5F-8824-49D0-348DAA0A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77138-1CB7-3DD9-A4A1-56C0C6A5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7845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09B60-9566-AA73-F12D-C5952216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97F32-932A-6328-4DDB-74598865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Identifying shrubs</a:t>
            </a:r>
          </a:p>
          <a:p>
            <a:r>
              <a:rPr lang="en-GB" dirty="0"/>
              <a:t>	R-CNN</a:t>
            </a:r>
          </a:p>
          <a:p>
            <a:r>
              <a:rPr lang="en-GB" dirty="0"/>
              <a:t>	Training points (manual identification)</a:t>
            </a:r>
          </a:p>
          <a:p>
            <a:endParaRPr lang="en-GB" dirty="0"/>
          </a:p>
          <a:p>
            <a:r>
              <a:rPr lang="en-GB" dirty="0"/>
              <a:t>Heights/biomass</a:t>
            </a:r>
          </a:p>
          <a:p>
            <a:r>
              <a:rPr lang="en-GB" dirty="0"/>
              <a:t>	Field points + LiDAR as “ground-truth”</a:t>
            </a:r>
          </a:p>
          <a:p>
            <a:r>
              <a:rPr lang="en-GB" dirty="0"/>
              <a:t>	</a:t>
            </a:r>
            <a:r>
              <a:rPr lang="en-GB" dirty="0" err="1"/>
              <a:t>SfM</a:t>
            </a:r>
            <a:r>
              <a:rPr lang="en-GB" dirty="0"/>
              <a:t> + EA 1m LiDAR as main goal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37404-F3F0-52B0-2239-C7A16A83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ceh.ac.uk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7A38A-E8DB-9C05-01DA-9C17D270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A74C5-79B0-4340-9A8D-1CCBE3E8C6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918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KCEH PPT Theme">
  <a:themeElements>
    <a:clrScheme name="UKCEH colour theme">
      <a:dk1>
        <a:sysClr val="windowText" lastClr="000000"/>
      </a:dk1>
      <a:lt1>
        <a:sysClr val="window" lastClr="FFFFFF"/>
      </a:lt1>
      <a:dk2>
        <a:srgbClr val="5C5B5B"/>
      </a:dk2>
      <a:lt2>
        <a:srgbClr val="E6F3F6"/>
      </a:lt2>
      <a:accent1>
        <a:srgbClr val="352B2F"/>
      </a:accent1>
      <a:accent2>
        <a:srgbClr val="0076BD"/>
      </a:accent2>
      <a:accent3>
        <a:srgbClr val="5FAD2E"/>
      </a:accent3>
      <a:accent4>
        <a:srgbClr val="0483A4"/>
      </a:accent4>
      <a:accent5>
        <a:srgbClr val="F49633"/>
      </a:accent5>
      <a:accent6>
        <a:srgbClr val="5C5B5B"/>
      </a:accent6>
      <a:hlink>
        <a:srgbClr val="0483A4"/>
      </a:hlink>
      <a:folHlink>
        <a:srgbClr val="F49633"/>
      </a:folHlink>
    </a:clrScheme>
    <a:fontScheme name="Zeremis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90000" tIns="46800" rIns="90000" bIns="46800" rtlCol="0" anchor="ctr"/>
      <a:lstStyle>
        <a:defPPr algn="ctr">
          <a:lnSpc>
            <a:spcPct val="90000"/>
          </a:lnSpc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2F445B7-0661-4C0E-87A9-294B2EF31545}" vid="{9BB4F1A8-366B-413A-BFC4-436D7D843939}"/>
    </a:ext>
  </a:extLst>
</a:theme>
</file>

<file path=ppt/theme/theme2.xml><?xml version="1.0" encoding="utf-8"?>
<a:theme xmlns:a="http://schemas.openxmlformats.org/drawingml/2006/main" name="1_UKCEH PPT Theme">
  <a:themeElements>
    <a:clrScheme name="UKCEH colour theme">
      <a:dk1>
        <a:sysClr val="windowText" lastClr="000000"/>
      </a:dk1>
      <a:lt1>
        <a:sysClr val="window" lastClr="FFFFFF"/>
      </a:lt1>
      <a:dk2>
        <a:srgbClr val="5C5B5B"/>
      </a:dk2>
      <a:lt2>
        <a:srgbClr val="E6F3F6"/>
      </a:lt2>
      <a:accent1>
        <a:srgbClr val="352B2F"/>
      </a:accent1>
      <a:accent2>
        <a:srgbClr val="0076BD"/>
      </a:accent2>
      <a:accent3>
        <a:srgbClr val="5FAD2E"/>
      </a:accent3>
      <a:accent4>
        <a:srgbClr val="0483A4"/>
      </a:accent4>
      <a:accent5>
        <a:srgbClr val="F49633"/>
      </a:accent5>
      <a:accent6>
        <a:srgbClr val="5C5B5B"/>
      </a:accent6>
      <a:hlink>
        <a:srgbClr val="0483A4"/>
      </a:hlink>
      <a:folHlink>
        <a:srgbClr val="F49633"/>
      </a:folHlink>
    </a:clrScheme>
    <a:fontScheme name="Zeremis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90000" tIns="46800" rIns="90000" bIns="46800" rtlCol="0" anchor="ctr"/>
      <a:lstStyle>
        <a:defPPr algn="ctr">
          <a:lnSpc>
            <a:spcPct val="90000"/>
          </a:lnSpc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2F445B7-0661-4C0E-87A9-294B2EF31545}" vid="{8008E828-B81C-4DA9-B88C-5F130AB5E3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8BE1AAAF81E245A3A403608573A08A" ma:contentTypeVersion="8" ma:contentTypeDescription="Create a new document." ma:contentTypeScope="" ma:versionID="2371aed8aeca662837557284f25a2787">
  <xsd:schema xmlns:xsd="http://www.w3.org/2001/XMLSchema" xmlns:xs="http://www.w3.org/2001/XMLSchema" xmlns:p="http://schemas.microsoft.com/office/2006/metadata/properties" xmlns:ns2="8045f077-17b9-47d6-a71c-2c2b83e25129" targetNamespace="http://schemas.microsoft.com/office/2006/metadata/properties" ma:root="true" ma:fieldsID="95f72bb482f5f79b2276c0ed30ad812d" ns2:_="">
    <xsd:import namespace="8045f077-17b9-47d6-a71c-2c2b83e251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5f077-17b9-47d6-a71c-2c2b83e251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7C8616-5179-4358-BAE1-9EFD7BD19F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8AF7FF-A15A-42CA-B128-04E6FC78AE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7F2068-01E3-4AC5-88B5-ED6253EC51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45f077-17b9-47d6-a71c-2c2b83e251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UKCEH PowerPoint template_with complete blank</Template>
  <TotalTime>173</TotalTime>
  <Words>175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UKCEH PPT Theme</vt:lpstr>
      <vt:lpstr>1_UKCEH PPT Theme</vt:lpstr>
      <vt:lpstr>MAMBO Shrub identification Biomass estimation</vt:lpstr>
      <vt:lpstr>Main objectives</vt:lpstr>
      <vt:lpstr>Main objectives</vt:lpstr>
      <vt:lpstr>Area of study Strawberry Hills Farm</vt:lpstr>
      <vt:lpstr>Data collection</vt:lpstr>
      <vt:lpstr>Data collection</vt:lpstr>
      <vt:lpstr>Data manipulation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Shrub identification</dc:title>
  <dc:creator>Rafael Barbedo</dc:creator>
  <cp:lastModifiedBy>Rafael Barbedo</cp:lastModifiedBy>
  <cp:revision>3</cp:revision>
  <dcterms:created xsi:type="dcterms:W3CDTF">2024-05-14T11:33:15Z</dcterms:created>
  <dcterms:modified xsi:type="dcterms:W3CDTF">2024-05-14T14:26:31Z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0x010100998BE1AAAF81E245A3A403608573A08A</vt:lpwstr>
  </property>
</Properties>
</file>